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89" r:id="rId3"/>
    <p:sldId id="290" r:id="rId4"/>
    <p:sldId id="283" r:id="rId5"/>
    <p:sldId id="285" r:id="rId6"/>
    <p:sldId id="304" r:id="rId7"/>
    <p:sldId id="286" r:id="rId8"/>
    <p:sldId id="287" r:id="rId9"/>
    <p:sldId id="288" r:id="rId10"/>
    <p:sldId id="305" r:id="rId11"/>
    <p:sldId id="306" r:id="rId12"/>
    <p:sldId id="307" r:id="rId13"/>
    <p:sldId id="295" r:id="rId14"/>
    <p:sldId id="296" r:id="rId15"/>
    <p:sldId id="294" r:id="rId16"/>
    <p:sldId id="298" r:id="rId17"/>
    <p:sldId id="297" r:id="rId18"/>
    <p:sldId id="299" r:id="rId19"/>
    <p:sldId id="300" r:id="rId20"/>
    <p:sldId id="301" r:id="rId21"/>
    <p:sldId id="302" r:id="rId22"/>
    <p:sldId id="284" r:id="rId23"/>
    <p:sldId id="292" r:id="rId24"/>
    <p:sldId id="293" r:id="rId25"/>
  </p:sldIdLst>
  <p:sldSz cx="9144000" cy="5143500" type="screen16x9"/>
  <p:notesSz cx="6858000" cy="9144000"/>
  <p:embeddedFontLst>
    <p:embeddedFont>
      <p:font typeface="Dosis" panose="020B0604020202020204" charset="0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Source Sans Pr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2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8500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4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24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7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mensah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104243" y="985291"/>
            <a:ext cx="7422992" cy="3089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INTRODUCTION TO</a:t>
            </a:r>
            <a:b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MACHINE LEARNING CLASSIFCATION </a:t>
            </a:r>
            <a:b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Foster Mensah </a:t>
            </a:r>
            <a: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hlinkClick r:id="rId3"/>
              </a:rPr>
              <a:t>fmensah@ug.edu.gh</a:t>
            </a:r>
            <a: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/>
            </a:r>
            <a:br>
              <a:rPr lang="en-US" sz="1400" b="0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</a:br>
            <a:r>
              <a:rPr lang="en-US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Centre </a:t>
            </a:r>
            <a:r>
              <a:rPr lang="en-US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For Remote Sensing and Geographic Information Services (CERSGIS)</a:t>
            </a:r>
            <a:endParaRPr sz="1400" b="0" i="1" kern="12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/>
              <a:t>Accra, Ghana</a:t>
            </a:r>
          </a:p>
          <a:p>
            <a:r>
              <a:rPr lang="en-US" dirty="0"/>
              <a:t>September,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5230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Support Vector Machine </a:t>
            </a:r>
            <a:endParaRPr lang="en-US" sz="32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56" y="627449"/>
            <a:ext cx="81253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upervised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algorithm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Vectors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are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co-ordinates of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individual observation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Vector Machine is a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straight line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which best segregates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observations into unique classes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</a:t>
            </a: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</a:t>
            </a: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we identify the right </a:t>
            </a: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</a:t>
            </a:r>
            <a:endParaRPr lang="en-US" sz="1600" i="1" u="sng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0" name="Picture 6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3" y="2781037"/>
            <a:ext cx="2532035" cy="17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VM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50" y="2792993"/>
            <a:ext cx="2416594" cy="172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1543" y="538095"/>
            <a:ext cx="772940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Identifying the line with the maximum distance (i.e. margin)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between nearest data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point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Usually, we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 not find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straight ‘line’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which segregates 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classes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such cases, the observations are mapped on a transformed scale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so that they get segregated from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other</a:t>
            </a:r>
          </a:p>
        </p:txBody>
      </p:sp>
      <p:pic>
        <p:nvPicPr>
          <p:cNvPr id="1026" name="Picture 2" descr="SVM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" y="1197969"/>
            <a:ext cx="2662489" cy="19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49" y="1157703"/>
            <a:ext cx="2782042" cy="19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3" y="549205"/>
            <a:ext cx="2530869" cy="163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VM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91" y="169331"/>
            <a:ext cx="2452343" cy="21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VM_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3" y="2504538"/>
            <a:ext cx="2152497" cy="18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4999" y="3169482"/>
            <a:ext cx="12779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Z = X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+ Y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33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8225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Unsupervised classification algorithms </a:t>
            </a:r>
            <a:endParaRPr lang="en-US" sz="32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primary machine learning algorithms for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unsupervised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lassification: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  <a:endParaRPr lang="en-US" sz="1600" i="1" u="sng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 smtClean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  <a:endParaRPr lang="en-US" sz="1600" i="1" u="sng" dirty="0">
              <a:solidFill>
                <a:srgbClr val="FFFFFF">
                  <a:lumMod val="65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6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954" y="756752"/>
            <a:ext cx="7658889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Iterative algorithm that divides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datasets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into </a:t>
            </a:r>
            <a:r>
              <a:rPr lang="en-US" sz="21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subgroups or clusters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based on the similarity and their mean distance from the centroid of a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particular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subgroup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Randomly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picks centroids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Calculated the distance from each centroid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 on the distance of a data point to a centroid the data point is assigned to a particular centroid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K-Means algorithm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30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97" y="1512438"/>
            <a:ext cx="4114603" cy="206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2" y="1172092"/>
            <a:ext cx="3835803" cy="2546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K-Means algorithm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356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49" y="767410"/>
            <a:ext cx="765888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Step-1: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the value of K, to decide the number of clusters to be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formed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Step-2: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random K points which will act as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centroids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Step-3: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Assign each data point, based on their distance from the randomly selected points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(centroid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), to 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closest centroid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Step-4: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place a new centroid of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cluster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Step-5: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Repeat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Step-3 to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reassign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 point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the new closest centroid of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cluster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Step-6: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If any reassignment occurs, then go to step-4 else stop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Summary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63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Gaussian Mixture Model (GMM) algorithm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036" y="864986"/>
            <a:ext cx="8169692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Gaussian mixture models can be used to cluster unlabeled data in much the same way as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k-means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There are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however, a couple of advantages to using Gaussian mixture models over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k-means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</a:t>
            </a:r>
            <a:endParaRPr lang="en-US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800100" lvl="1" indent="-342900" eaLnBrk="0" fontAlgn="base" hangingPunct="0"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account for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variance (i.e. the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width of the bell shape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curve)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performs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 classification whereas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GMM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performs soft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(i.e.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data point belong to which cluster but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provide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probabilities that a given data point belongs to each of the possible clusters.</a:t>
            </a:r>
          </a:p>
        </p:txBody>
      </p:sp>
    </p:spTree>
    <p:extLst>
      <p:ext uri="{BB962C8B-B14F-4D97-AF65-F5344CB8AC3E}">
        <p14:creationId xmlns:p14="http://schemas.microsoft.com/office/powerpoint/2010/main" val="192600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479/1*D2nunNrckTdV9n7gTUC4Z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459" y="1383924"/>
            <a:ext cx="2251306" cy="16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479/1*eTAFs5cTUjb_kt-4RgE3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09" y="2986627"/>
            <a:ext cx="2219605" cy="158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Gaussian Mixture Model Explained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6" y="3498649"/>
            <a:ext cx="2188419" cy="106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7" y="3299571"/>
            <a:ext cx="2360689" cy="136310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81011" y="3947518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39" y="733219"/>
            <a:ext cx="6982041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This Involves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mixture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of multiple Gaussian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distributions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knowing what samples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represent a particular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class,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goal is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use Gaussian Mixture Models to assign the data points to the appropriate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cluster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Every distribution is multiplied by a weight π to account for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differences in the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number of samples from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 </a:t>
            </a:r>
            <a:r>
              <a:rPr lang="en-US" sz="18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weights should add up to one since this is based on probabilities</a:t>
            </a:r>
            <a:r>
              <a:rPr lang="en-US" sz="18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7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736" y="486928"/>
            <a:ext cx="87713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model will determine the likelihood of an 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</a:t>
            </a:r>
            <a:r>
              <a:rPr lang="en-US" sz="2100" i="1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sample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coming from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Gaussian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r>
              <a:rPr lang="en-US" sz="21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,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based on 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mean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, covariance and weight for each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Gaussian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order to extend this to all samples in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given dataset: 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assume that the likelihood of observing respective samples are independent of all the others. </a:t>
            </a:r>
            <a:endParaRPr lang="en-US" sz="1600" i="1" dirty="0" smtClean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simply multiply them or take the log of the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likelihood (</a:t>
            </a:r>
            <a:r>
              <a:rPr lang="en-US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the multiplication of two numbers inside of a log is equal to the sum of the logs of its </a:t>
            </a:r>
            <a:r>
              <a:rPr lang="en-US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constituents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ea typeface="Open Sans" panose="020B0606030504020204" pitchFamily="34" charset="0"/>
            </a:endParaRP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question then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is, how do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we go about selecting the optimal values for the variance and mean…………………. 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a maximization step, which maximizes the likelihood that a sample came from a particular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012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Machine Learning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079" y="844465"/>
            <a:ext cx="775192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focuses on the development of computer programs that can access data and use it to learn for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themselves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main objective is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‘train’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computers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learn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automatically without human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intervention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training process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begins with observations or data,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order to look for patterns in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data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trained model becomes the basis for predicting future patterns based on new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enables analysis of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very large volumes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of data</a:t>
            </a:r>
            <a:endParaRPr lang="en-US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75" y="0"/>
            <a:ext cx="9465616" cy="102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Machine Learning </a:t>
            </a: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classifiers </a:t>
            </a: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for </a:t>
            </a: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land cover </a:t>
            </a: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c</a:t>
            </a: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lassification </a:t>
            </a:r>
            <a:endParaRPr lang="en-US" sz="32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736" y="964849"/>
            <a:ext cx="89485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Many land cover classification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techniques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used the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Maximum Likelihood Classification (MLC) </a:t>
            </a:r>
            <a:endParaRPr lang="en-US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Popular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parametric classifier due to its excellent classification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results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Parametric classifiers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assume normal distribution of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real-world data do not follow normal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distribution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learning classifiers have emerged as powerful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classifiers due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their higher accuracy and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performance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Additionally, these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non-parametric classifiers do not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assume normal distribution of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1883"/>
            <a:ext cx="9692640" cy="28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  <a:buFont typeface="Dosis"/>
              <a:buNone/>
            </a:pPr>
            <a:r>
              <a:rPr lang="en-US" sz="30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Non-Parametric </a:t>
            </a:r>
            <a:r>
              <a:rPr lang="en-US" sz="3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Machine Learning classifiers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274" y="913361"/>
            <a:ext cx="757653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following classifiers provide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highly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good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LULC classification results  (Nery et al., 2016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Forest (RF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favourite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classifier for LULC (</a:t>
            </a:r>
            <a:r>
              <a:rPr lang="en-US" sz="1600" i="1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Gislason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i="1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Benediktsson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&amp;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Sveinsson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2006)</a:t>
            </a:r>
            <a:endParaRPr lang="en-US" sz="1600" i="1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 Machine (SVM)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and Regression Trees (CART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the tendency to over fit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(Lawrence &amp;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Wright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2001)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28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62" y="855145"/>
            <a:ext cx="5290284" cy="33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38" y="520320"/>
            <a:ext cx="4875875" cy="40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Machine Learning Methods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853" y="863477"/>
            <a:ext cx="80248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methods or algorithms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are often categorized as supervised or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unsupervised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Supervised algorithms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labeled examples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predict future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events based on new data 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predicted output can be compared with a correct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assess the accuracy of the model</a:t>
            </a: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Unsupervised algorithms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use unlabeled data to determine patterns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do not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out the right output, but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rather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explores the data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identify hidden patterns 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</a:t>
            </a:r>
            <a:r>
              <a:rPr lang="en-US" sz="1600" i="1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unlabeled data</a:t>
            </a:r>
            <a:endParaRPr lang="en-US" sz="1600" i="1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92" y="887107"/>
            <a:ext cx="843431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two primary machine learning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algorithms for supervised image processing are: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Random forest </a:t>
            </a: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(RF)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Support Vector Machine (SVM)</a:t>
            </a:r>
            <a:endParaRPr lang="en-US" sz="1600" i="1" u="sng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works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great with sparse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Performs better than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image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segmentation </a:t>
            </a:r>
            <a:r>
              <a:rPr lang="en-US" sz="18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process of partitioning an image into a set of non-overlapping </a:t>
            </a:r>
            <a:r>
              <a:rPr lang="en-US" sz="1800" i="1" u="sng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regions</a:t>
            </a:r>
            <a:r>
              <a:rPr lang="en-US" sz="1800" i="1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with histogram-based approaches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collection of decision trees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953" y="77271"/>
            <a:ext cx="4871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Supervised algorithms </a:t>
            </a:r>
          </a:p>
        </p:txBody>
      </p:sp>
    </p:spTree>
    <p:extLst>
      <p:ext uri="{BB962C8B-B14F-4D97-AF65-F5344CB8AC3E}">
        <p14:creationId xmlns:p14="http://schemas.microsoft.com/office/powerpoint/2010/main" val="34632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Decision Tree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7456" y="724714"/>
            <a:ext cx="4901552" cy="2268158"/>
            <a:chOff x="348871" y="724714"/>
            <a:chExt cx="4901552" cy="22681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871" y="724714"/>
              <a:ext cx="3953758" cy="226815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342" y="724714"/>
              <a:ext cx="895081" cy="91994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6080077" y="686882"/>
            <a:ext cx="1261093" cy="541418"/>
            <a:chOff x="6080077" y="843440"/>
            <a:chExt cx="1439839" cy="682491"/>
          </a:xfrm>
        </p:grpSpPr>
        <p:sp>
          <p:nvSpPr>
            <p:cNvPr id="9" name="Oval 8"/>
            <p:cNvSpPr/>
            <p:nvPr/>
          </p:nvSpPr>
          <p:spPr>
            <a:xfrm>
              <a:off x="6080077" y="843440"/>
              <a:ext cx="1439839" cy="68249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8822" y="1028127"/>
              <a:ext cx="1085681" cy="34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Pixel Value</a:t>
              </a:r>
              <a:endParaRPr lang="en-US" sz="1200" dirty="0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H="1">
            <a:off x="5837133" y="1045401"/>
            <a:ext cx="259745" cy="49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33306" y="1199804"/>
            <a:ext cx="255381" cy="11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4"/>
          </p:cNvCxnSpPr>
          <p:nvPr/>
        </p:nvCxnSpPr>
        <p:spPr>
          <a:xfrm flipH="1">
            <a:off x="6710623" y="1228300"/>
            <a:ext cx="1" cy="63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65199" y="1197651"/>
            <a:ext cx="239493" cy="66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48440" y="1110393"/>
            <a:ext cx="321938" cy="534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682300" y="1548987"/>
            <a:ext cx="375029" cy="262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36616" y="3166323"/>
            <a:ext cx="345228" cy="23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44171" y="3182710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12701" y="1657682"/>
            <a:ext cx="359651" cy="248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72475" y="1143629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&lt;80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6012347" y="178660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en-US" dirty="0"/>
              <a:t>85-90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1315" y="1398437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91-100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5491" y="153457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105-120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6785" y="1190257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&gt;</a:t>
            </a:r>
            <a:r>
              <a:rPr lang="en-US" sz="800" dirty="0"/>
              <a:t>122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98561" y="2392759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OF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534469" y="1686577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44171" y="3189335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FSC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91994" y="3193883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AFC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98026" y="2320119"/>
            <a:ext cx="746145" cy="36849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3" idx="3"/>
          </p:cNvCxnSpPr>
          <p:nvPr/>
        </p:nvCxnSpPr>
        <p:spPr>
          <a:xfrm flipH="1">
            <a:off x="5609230" y="2634645"/>
            <a:ext cx="298066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5"/>
          </p:cNvCxnSpPr>
          <p:nvPr/>
        </p:nvCxnSpPr>
        <p:spPr>
          <a:xfrm>
            <a:off x="6434901" y="2634645"/>
            <a:ext cx="275723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59307" y="1881618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81812" y="1892791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LIT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53615" y="1875296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67958" y="1894757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OP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8150" y="3450979"/>
            <a:ext cx="74574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All branches should end in a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decision tree is considered </a:t>
            </a:r>
            <a:r>
              <a:rPr lang="en-US" b="1" u="sng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trained</a:t>
            </a: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when all branches end in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disadvantage of a classical decision tree algorithm is overfitting (i.e. low accuracy), thus RF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is a collection of decision trees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76420" y="2688975"/>
            <a:ext cx="349433" cy="15041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04659" y="2904160"/>
            <a:ext cx="317865" cy="2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883908" y="2642813"/>
            <a:ext cx="7889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Internal node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879092" y="2889727"/>
            <a:ext cx="6463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Leaf node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510567" y="2782279"/>
            <a:ext cx="373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Low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16361" y="2782279"/>
            <a:ext cx="396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High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7557184" y="2468006"/>
            <a:ext cx="349433" cy="1504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71905" y="2460369"/>
            <a:ext cx="662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Root node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350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Random Forest </a:t>
            </a:r>
            <a:endParaRPr lang="en-US" sz="32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primary machine learning algorithms for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unsupervised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lassification: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  <a:endParaRPr lang="en-US" sz="1600" i="1" u="sng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 smtClean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  <a:endParaRPr lang="en-US" sz="1600" i="1" u="sng" dirty="0">
              <a:solidFill>
                <a:srgbClr val="FFFFFF">
                  <a:lumMod val="65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ource Sans Pro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1940" y="6816"/>
            <a:ext cx="18838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Forest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51528" y="320716"/>
            <a:ext cx="607326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88173" y="636128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Collection of decision trees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57" y="883431"/>
            <a:ext cx="3067406" cy="4743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118513" y="320716"/>
            <a:ext cx="600503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5" y="750620"/>
            <a:ext cx="3317941" cy="1665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580" y="52315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Input data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5" y="2543792"/>
            <a:ext cx="3317942" cy="1572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2948888" y="3086517"/>
            <a:ext cx="170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Bootstrapped data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(uses two-thirds of the data)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608771" y="2033515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3608771" y="179164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609421" y="1336964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3611044" y="1106596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5400000">
            <a:off x="3313236" y="1510771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included in training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378" y="2890249"/>
            <a:ext cx="2048364" cy="10609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66283" y="2543792"/>
            <a:ext cx="112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694498" y="266243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15360" y="2516966"/>
            <a:ext cx="132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Pick a feature that provides the best split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4628" y="2933065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0717" y="3341072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245" y="4289562"/>
            <a:ext cx="7361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Note: Accuracy assessment is an important step in the 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91857" y="1326496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Closed Forest</a:t>
            </a:r>
            <a:endParaRPr lang="en-US" sz="1000" b="1" dirty="0">
              <a:solidFill>
                <a:schemeClr val="tx1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8477" y="1322024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Forest</a:t>
            </a:r>
            <a:endParaRPr lang="en-US" sz="1000" b="1" dirty="0">
              <a:solidFill>
                <a:schemeClr val="tx1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5998" y="1331413"/>
            <a:ext cx="962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Full Sun Cocoa</a:t>
            </a:r>
            <a:endParaRPr lang="en-US" sz="1000" b="1" dirty="0">
              <a:solidFill>
                <a:schemeClr val="tx1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180530" y="1078173"/>
            <a:ext cx="3302759" cy="255290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382" y="645607"/>
            <a:ext cx="58609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Final prediction is determined by majority voting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Prediction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and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Accuracy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Assessment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58943" y="1131291"/>
            <a:ext cx="3156108" cy="2384959"/>
            <a:chOff x="1258943" y="2175351"/>
            <a:chExt cx="3156108" cy="23849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943" y="2175351"/>
              <a:ext cx="3156108" cy="48810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491505" y="267254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27782" y="2695292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484348" y="2877264"/>
              <a:ext cx="2650591" cy="22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28907" y="268846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Arrow 13"/>
            <p:cNvSpPr/>
            <p:nvPr/>
          </p:nvSpPr>
          <p:spPr>
            <a:xfrm rot="5400000">
              <a:off x="2578781" y="3049750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247499" y="3311249"/>
              <a:ext cx="966548" cy="422322"/>
              <a:chOff x="2247499" y="3311249"/>
              <a:chExt cx="966548" cy="42232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majority </a:t>
                </a:r>
                <a:endParaRPr lang="en-US" sz="1050" dirty="0">
                  <a:solidFill>
                    <a:srgbClr val="0070C0"/>
                  </a:solidFill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voting</a:t>
                </a:r>
              </a:p>
            </p:txBody>
          </p:sp>
        </p:grpSp>
        <p:sp>
          <p:nvSpPr>
            <p:cNvPr id="18" name="Right Arrow 17"/>
            <p:cNvSpPr/>
            <p:nvPr/>
          </p:nvSpPr>
          <p:spPr>
            <a:xfrm rot="5400000">
              <a:off x="2578780" y="3877234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45631" y="4137988"/>
              <a:ext cx="966548" cy="422322"/>
              <a:chOff x="2247499" y="3311249"/>
              <a:chExt cx="966548" cy="42232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final </a:t>
                </a:r>
                <a:endParaRPr lang="en-US" sz="1050" dirty="0">
                  <a:solidFill>
                    <a:srgbClr val="0070C0"/>
                  </a:solidFill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050" dirty="0" smtClean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prediction</a:t>
                </a:r>
                <a:endParaRPr lang="en-US" sz="1050" dirty="0">
                  <a:solidFill>
                    <a:srgbClr val="0070C0"/>
                  </a:solidFill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573205" y="3733439"/>
            <a:ext cx="73162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one-third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of the data that never got used in building the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model is set aside to test the model’s accuracy</a:t>
            </a: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 smtClean="0">
                <a:latin typeface="Open Sans"/>
                <a:ea typeface="Open Sans"/>
                <a:cs typeface="Open Sans"/>
              </a:rPr>
              <a:t>Summary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5218" y="897597"/>
            <a:ext cx="680443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1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The algorithm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samples from the dataset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provided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Creates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decision tree for each sample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selected, and predicts a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result from each decision tree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created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3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Performs voting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 every predicted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result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determine the final prediction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4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F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inally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, the algorithm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most voted prediction result as the final prediction.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947</Words>
  <Application>Microsoft Office PowerPoint</Application>
  <PresentationFormat>On-screen Show (16:9)</PresentationFormat>
  <Paragraphs>142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Dosis</vt:lpstr>
      <vt:lpstr>Trebuchet MS</vt:lpstr>
      <vt:lpstr>Calibri</vt:lpstr>
      <vt:lpstr>Open Sans</vt:lpstr>
      <vt:lpstr>Arial</vt:lpstr>
      <vt:lpstr>Source Sans Pro</vt:lpstr>
      <vt:lpstr>Cerimon template</vt:lpstr>
      <vt:lpstr>INTRODUCTION TO MACHINE LEARNING CLASSIFCATION     Foster Mensah fmensah@ug.edu.gh Centre For Remote Sensing and Geographic Information Services (CERSGIS)</vt:lpstr>
      <vt:lpstr>Machine Learning</vt:lpstr>
      <vt:lpstr>Machine Learning Methods</vt:lpstr>
      <vt:lpstr>PowerPoint Presentation</vt:lpstr>
      <vt:lpstr>Decision Tree</vt:lpstr>
      <vt:lpstr>PowerPoint Presentation</vt:lpstr>
      <vt:lpstr>PowerPoint Presentation</vt:lpstr>
      <vt:lpstr>Prediction and Accuracy Assessment</vt:lpstr>
      <vt:lpstr>Summary</vt:lpstr>
      <vt:lpstr>PowerPoint Presentation</vt:lpstr>
      <vt:lpstr>PowerPoint Presentation</vt:lpstr>
      <vt:lpstr>PowerPoint Presentation</vt:lpstr>
      <vt:lpstr>PowerPoint Presentation</vt:lpstr>
      <vt:lpstr>K-Means algorithm</vt:lpstr>
      <vt:lpstr>K-Means algorithm</vt:lpstr>
      <vt:lpstr>Summary</vt:lpstr>
      <vt:lpstr>Gaussian Mixture Model (GMM) algorithm</vt:lpstr>
      <vt:lpstr>Gaussian Mixture Model Explained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CERSGIS-RS1</dc:creator>
  <cp:lastModifiedBy>user</cp:lastModifiedBy>
  <cp:revision>211</cp:revision>
  <dcterms:modified xsi:type="dcterms:W3CDTF">2021-09-29T13:00:58Z</dcterms:modified>
</cp:coreProperties>
</file>